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327" r:id="rId2"/>
    <p:sldId id="328" r:id="rId3"/>
    <p:sldId id="329" r:id="rId4"/>
    <p:sldId id="276" r:id="rId5"/>
    <p:sldId id="311" r:id="rId6"/>
    <p:sldId id="312" r:id="rId7"/>
    <p:sldId id="319" r:id="rId8"/>
    <p:sldId id="318" r:id="rId9"/>
    <p:sldId id="317" r:id="rId10"/>
    <p:sldId id="316" r:id="rId11"/>
    <p:sldId id="315" r:id="rId12"/>
    <p:sldId id="314" r:id="rId13"/>
    <p:sldId id="320" r:id="rId14"/>
    <p:sldId id="324" r:id="rId15"/>
    <p:sldId id="321" r:id="rId16"/>
    <p:sldId id="323" r:id="rId17"/>
    <p:sldId id="322" r:id="rId18"/>
    <p:sldId id="325" r:id="rId19"/>
    <p:sldId id="326" r:id="rId20"/>
    <p:sldId id="31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4698" autoAdjust="0"/>
    <p:restoredTop sz="73498" autoAdjust="0"/>
  </p:normalViewPr>
  <p:slideViewPr>
    <p:cSldViewPr snapToGrid="0" showGuides="1">
      <p:cViewPr>
        <p:scale>
          <a:sx n="50" d="100"/>
          <a:sy n="50" d="100"/>
        </p:scale>
        <p:origin x="-1398" y="-5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0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4.wmf"/><Relationship Id="rId4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840F7-7B1C-4CDE-9044-978624054982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06C5A-F144-47C5-B573-B6EB47CE6F50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xmlns="" val="414377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19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923EF-24D8-430B-8326-D6077F4DC5E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20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7171BC-0BA3-4C77-97AF-71C384BB85E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06C5A-F144-47C5-B573-B6EB47CE6F50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07469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82390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73541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2114165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3440379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16655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179073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59539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9667399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38922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E8C83889-023A-4BFD-9695-00CD64BF33FA}" type="datetimeFigureOut">
              <a:rPr lang="en-AU" smtClean="0"/>
              <a:pPr/>
              <a:t>13/10/2017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/>
          <a:lstStyle/>
          <a:p>
            <a:fld id="{297ED29C-081A-48E3-A55E-CC3A579EBA3C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1183613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0180"/>
            <a:ext cx="22098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9873" y="-269872"/>
            <a:ext cx="165735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9982200" y="9531"/>
            <a:ext cx="2209800" cy="164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0264774" y="4930777"/>
            <a:ext cx="1657350" cy="219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442237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1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1690542" y="3999840"/>
            <a:ext cx="8534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spc="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Bismillahir</a:t>
            </a:r>
            <a:r>
              <a:rPr lang="en-US" sz="5400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Rahmanir</a:t>
            </a:r>
            <a:r>
              <a:rPr lang="en-US" sz="5400" spc="1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</a:t>
            </a:r>
            <a:r>
              <a:rPr lang="en-US" sz="5400" spc="1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Rahim</a:t>
            </a:r>
            <a:endParaRPr lang="en-US" sz="5400" spc="1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1934" y="1577826"/>
            <a:ext cx="6248399" cy="1562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2190" y="627797"/>
            <a:ext cx="44218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endParaRPr lang="en-US" sz="4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616" y="1392071"/>
            <a:ext cx="111092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মাত্রাঃ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উপস্থিত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মৌলিকরাশিগুলোর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সূচককে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রাশাটির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4022" y="1951618"/>
            <a:ext cx="11194577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সমীকরণঃ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6161" y="2947917"/>
            <a:ext cx="1337481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31569" y="3196111"/>
            <a:ext cx="3109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ea typeface="Microsoft YaHei"/>
                <a:cs typeface="NikoshBAN" pitchFamily="2" charset="0"/>
              </a:rPr>
              <a:t>ⅹ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ত্বরণ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83888" y="3442482"/>
            <a:ext cx="4836695" cy="970086"/>
            <a:chOff x="2671008" y="2637250"/>
            <a:chExt cx="4836695" cy="970086"/>
          </a:xfrm>
        </p:grpSpPr>
        <p:sp>
          <p:nvSpPr>
            <p:cNvPr id="8" name="TextBox 7"/>
            <p:cNvSpPr txBox="1"/>
            <p:nvPr/>
          </p:nvSpPr>
          <p:spPr>
            <a:xfrm>
              <a:off x="2671008" y="2637250"/>
              <a:ext cx="483669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ea typeface="Microsoft YaHei"/>
                  <a:cs typeface="NikoshBAN" pitchFamily="2" charset="0"/>
                </a:rPr>
                <a:t>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99545" y="2797795"/>
              <a:ext cx="1050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বেগ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85897" y="3207226"/>
              <a:ext cx="105087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4735767" y="3193578"/>
              <a:ext cx="110546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/>
          <p:cNvGrpSpPr/>
          <p:nvPr/>
        </p:nvGrpSpPr>
        <p:grpSpPr>
          <a:xfrm>
            <a:off x="1934015" y="4329582"/>
            <a:ext cx="4821613" cy="908809"/>
            <a:chOff x="2671008" y="2637250"/>
            <a:chExt cx="4836695" cy="908809"/>
          </a:xfrm>
        </p:grpSpPr>
        <p:sp>
          <p:nvSpPr>
            <p:cNvPr id="13" name="TextBox 12"/>
            <p:cNvSpPr txBox="1"/>
            <p:nvPr/>
          </p:nvSpPr>
          <p:spPr>
            <a:xfrm>
              <a:off x="2671008" y="2637250"/>
              <a:ext cx="483669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 smtClean="0">
                  <a:latin typeface="NikoshBAN" pitchFamily="2" charset="0"/>
                  <a:cs typeface="NikoshBAN" pitchFamily="2" charset="0"/>
                </a:rPr>
                <a:t>      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=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ভর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smtClean="0">
                  <a:latin typeface="NikoshBAN" pitchFamily="2" charset="0"/>
                  <a:ea typeface="Microsoft YaHei"/>
                  <a:cs typeface="NikoshBAN" pitchFamily="2" charset="0"/>
                </a:rPr>
                <a:t>ⅹ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08473" y="2674963"/>
              <a:ext cx="8414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দূরত্ব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681177" y="3084394"/>
              <a:ext cx="841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baseline="30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4544695" y="3098042"/>
              <a:ext cx="1105469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/>
          <p:cNvCxnSpPr/>
          <p:nvPr/>
        </p:nvCxnSpPr>
        <p:spPr>
          <a:xfrm rot="16200000" flipH="1">
            <a:off x="3691086" y="4387125"/>
            <a:ext cx="3645200" cy="2729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259307" y="4995081"/>
            <a:ext cx="2593075" cy="70788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L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70506" y="5308983"/>
            <a:ext cx="22655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50888" y="5773005"/>
            <a:ext cx="22655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T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59857" y="3384635"/>
            <a:ext cx="33573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MLT</a:t>
            </a:r>
            <a:r>
              <a:rPr lang="en-US" sz="24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-2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13936" y="5691105"/>
            <a:ext cx="5145206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[F] = [MLT</a:t>
            </a:r>
            <a:r>
              <a:rPr lang="en-US" sz="24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-2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]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469041" y="3848662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ৎ,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383438" y="4339988"/>
            <a:ext cx="2593075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দৈর্ঘ্যের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56154" y="4763072"/>
            <a:ext cx="22655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3451" y="5227095"/>
            <a:ext cx="2265528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- 2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6305266" y="2565779"/>
            <a:ext cx="3016155" cy="818865"/>
            <a:chOff x="6305266" y="2565779"/>
            <a:chExt cx="3016155" cy="818865"/>
          </a:xfrm>
        </p:grpSpPr>
        <p:sp>
          <p:nvSpPr>
            <p:cNvPr id="29" name="TextBox 28"/>
            <p:cNvSpPr txBox="1"/>
            <p:nvPr/>
          </p:nvSpPr>
          <p:spPr>
            <a:xfrm>
              <a:off x="6305266" y="2825077"/>
              <a:ext cx="2238233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সুতরাং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বলের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30" name="Object 29"/>
            <p:cNvGraphicFramePr>
              <a:graphicFrameLocks noChangeAspect="1"/>
            </p:cNvGraphicFramePr>
            <p:nvPr/>
          </p:nvGraphicFramePr>
          <p:xfrm>
            <a:off x="8611738" y="2565779"/>
            <a:ext cx="709683" cy="818865"/>
          </p:xfrm>
          <a:graphic>
            <a:graphicData uri="http://schemas.openxmlformats.org/presentationml/2006/ole">
              <p:oleObj spid="_x0000_s23554" name="Equation" r:id="rId4" imgW="291960" imgH="39348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/>
      <p:bldP spid="20" grpId="0" animBg="1"/>
      <p:bldP spid="21" grpId="0" animBg="1"/>
      <p:bldP spid="22" grpId="0" animBg="1"/>
      <p:bldP spid="23" grpId="0"/>
      <p:bldP spid="25" grpId="0"/>
      <p:bldP spid="26" grpId="0" animBg="1"/>
      <p:bldP spid="27" grpId="0" animBg="1"/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41445" y="450370"/>
            <a:ext cx="10699845" cy="758233"/>
            <a:chOff x="641445" y="791570"/>
            <a:chExt cx="10699845" cy="758233"/>
          </a:xfrm>
        </p:grpSpPr>
        <p:sp>
          <p:nvSpPr>
            <p:cNvPr id="2" name="TextBox 1"/>
            <p:cNvSpPr txBox="1"/>
            <p:nvPr/>
          </p:nvSpPr>
          <p:spPr>
            <a:xfrm>
              <a:off x="641445" y="914400"/>
              <a:ext cx="10699845" cy="52322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মাত্রা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সমীকরণের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সাহায্যে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প্রমাণ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কর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,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3" name="Object 2"/>
            <p:cNvGraphicFramePr>
              <a:graphicFrameLocks noChangeAspect="1"/>
            </p:cNvGraphicFramePr>
            <p:nvPr/>
          </p:nvGraphicFramePr>
          <p:xfrm>
            <a:off x="6338343" y="791570"/>
            <a:ext cx="2478112" cy="758233"/>
          </p:xfrm>
          <a:graphic>
            <a:graphicData uri="http://schemas.openxmlformats.org/presentationml/2006/ole">
              <p:oleObj spid="_x0000_s24578" name="Equation" r:id="rId4" imgW="825480" imgH="393480" progId="Equation.3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464024" y="1200997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2195" y="1228289"/>
            <a:ext cx="8393373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52" y="1692316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719618" y="2101750"/>
            <a:ext cx="405338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S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সরণ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692323" y="2483885"/>
            <a:ext cx="4667533" cy="668740"/>
            <a:chOff x="1692323" y="2483885"/>
            <a:chExt cx="4667533" cy="668740"/>
          </a:xfrm>
        </p:grpSpPr>
        <p:sp>
          <p:nvSpPr>
            <p:cNvPr id="9" name="TextBox 8"/>
            <p:cNvSpPr txBox="1"/>
            <p:nvPr/>
          </p:nvSpPr>
          <p:spPr>
            <a:xfrm>
              <a:off x="1692323" y="2593068"/>
              <a:ext cx="3330054" cy="46166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u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আদিবেগ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=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/>
          </p:nvGraphicFramePr>
          <p:xfrm>
            <a:off x="5067867" y="2483885"/>
            <a:ext cx="1291989" cy="668740"/>
          </p:xfrm>
          <a:graphic>
            <a:graphicData uri="http://schemas.openxmlformats.org/presentationml/2006/ole">
              <p:oleObj spid="_x0000_s24579" name="Equation" r:id="rId5" imgW="609480" imgH="393480" progId="Equation.3">
                <p:embed/>
              </p:oleObj>
            </a:graphicData>
          </a:graphic>
        </p:graphicFrame>
      </p:grpSp>
      <p:grpSp>
        <p:nvGrpSpPr>
          <p:cNvPr id="21" name="Group 20"/>
          <p:cNvGrpSpPr/>
          <p:nvPr/>
        </p:nvGrpSpPr>
        <p:grpSpPr>
          <a:xfrm>
            <a:off x="1719617" y="3562296"/>
            <a:ext cx="4312527" cy="668338"/>
            <a:chOff x="1719617" y="3562296"/>
            <a:chExt cx="4312527" cy="668338"/>
          </a:xfrm>
        </p:grpSpPr>
        <p:sp>
          <p:nvSpPr>
            <p:cNvPr id="11" name="TextBox 10"/>
            <p:cNvSpPr txBox="1"/>
            <p:nvPr/>
          </p:nvSpPr>
          <p:spPr>
            <a:xfrm>
              <a:off x="1719617" y="3684888"/>
              <a:ext cx="2879678" cy="461665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ত্বরণ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=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/>
          </p:nvGraphicFramePr>
          <p:xfrm>
            <a:off x="4577994" y="3562296"/>
            <a:ext cx="1454150" cy="668338"/>
          </p:xfrm>
          <a:graphic>
            <a:graphicData uri="http://schemas.openxmlformats.org/presentationml/2006/ole">
              <p:oleObj spid="_x0000_s24580" name="Equation" r:id="rId6" imgW="685800" imgH="393480" progId="Equation.3">
                <p:embed/>
              </p:oleObj>
            </a:graphicData>
          </a:graphic>
        </p:graphicFrame>
      </p:grpSp>
      <p:sp>
        <p:nvSpPr>
          <p:cNvPr id="13" name="TextBox 12"/>
          <p:cNvSpPr txBox="1"/>
          <p:nvPr/>
        </p:nvSpPr>
        <p:spPr>
          <a:xfrm>
            <a:off x="1746914" y="3138979"/>
            <a:ext cx="3207223" cy="46166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T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7474" y="4217148"/>
            <a:ext cx="4312693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ea typeface="Arial Unicode MS"/>
                <a:cs typeface="NikoshBAN" pitchFamily="2" charset="0"/>
              </a:rPr>
              <a:t>∴  </a:t>
            </a:r>
            <a:r>
              <a:rPr lang="en-US" sz="2400" dirty="0" err="1" smtClean="0">
                <a:latin typeface="NikoshBAN" pitchFamily="2" charset="0"/>
                <a:ea typeface="Arial Unicode MS"/>
                <a:cs typeface="NikoshBAN" pitchFamily="2" charset="0"/>
              </a:rPr>
              <a:t>u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LT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-1</a:t>
            </a:r>
            <a:r>
              <a:rPr lang="en-US" sz="2400" dirty="0" smtClean="0">
                <a:latin typeface="NikoshBAN" pitchFamily="2" charset="0"/>
                <a:ea typeface="Microsoft YaHei"/>
                <a:cs typeface="NikoshBAN" pitchFamily="2" charset="0"/>
              </a:rPr>
              <a:t>ⅹT = 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8163" y="4694818"/>
            <a:ext cx="4817666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ea typeface="Arial Unicode MS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ea typeface="Arial Unicode MS"/>
                <a:cs typeface="NikoshBAN" pitchFamily="2" charset="0"/>
              </a:rPr>
              <a:t> a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LT</a:t>
            </a:r>
            <a:r>
              <a:rPr lang="en-US" sz="2800" baseline="30000" dirty="0" smtClean="0">
                <a:latin typeface="NikoshBAN" pitchFamily="2" charset="0"/>
                <a:cs typeface="NikoshBAN" pitchFamily="2" charset="0"/>
              </a:rPr>
              <a:t>-2</a:t>
            </a:r>
            <a:r>
              <a:rPr lang="en-US" sz="2400" dirty="0" smtClean="0">
                <a:latin typeface="NikoshBAN" pitchFamily="2" charset="0"/>
                <a:ea typeface="Microsoft YaHei"/>
                <a:cs typeface="NikoshBAN" pitchFamily="2" charset="0"/>
              </a:rPr>
              <a:t>ⅹT</a:t>
            </a:r>
            <a:r>
              <a:rPr lang="en-US" sz="2400" baseline="30000" dirty="0" smtClean="0">
                <a:latin typeface="NikoshBAN" pitchFamily="2" charset="0"/>
                <a:ea typeface="Microsoft YaHei"/>
                <a:cs typeface="NikoshBAN" pitchFamily="2" charset="0"/>
              </a:rPr>
              <a:t>2</a:t>
            </a:r>
            <a:r>
              <a:rPr lang="en-US" sz="2400" dirty="0" smtClean="0">
                <a:latin typeface="NikoshBAN" pitchFamily="2" charset="0"/>
                <a:ea typeface="Microsoft YaHei"/>
                <a:cs typeface="NikoshBAN" pitchFamily="2" charset="0"/>
              </a:rPr>
              <a:t> = L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8740" y="5281676"/>
            <a:ext cx="112457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L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L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8866" y="5813937"/>
            <a:ext cx="31935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7851" y="5936776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41445" y="573200"/>
            <a:ext cx="8038531" cy="523220"/>
            <a:chOff x="641445" y="914400"/>
            <a:chExt cx="7838568" cy="523220"/>
          </a:xfrm>
        </p:grpSpPr>
        <p:sp>
          <p:nvSpPr>
            <p:cNvPr id="3" name="TextBox 2"/>
            <p:cNvSpPr txBox="1"/>
            <p:nvPr/>
          </p:nvSpPr>
          <p:spPr>
            <a:xfrm>
              <a:off x="641445" y="914400"/>
              <a:ext cx="78385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  <a:sym typeface="Wingdings"/>
                </a:rPr>
                <a:t>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মাত্রা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সমীকরণের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সাহায্যে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প্রমাণ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কর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যে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  <a:sym typeface="Wingdings"/>
                </a:rPr>
                <a:t>,  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/>
          </p:nvGraphicFramePr>
          <p:xfrm>
            <a:off x="6335186" y="955350"/>
            <a:ext cx="1828800" cy="444051"/>
          </p:xfrm>
          <a:graphic>
            <a:graphicData uri="http://schemas.openxmlformats.org/presentationml/2006/ole">
              <p:oleObj spid="_x0000_s25602" name="Equation" r:id="rId4" imgW="609480" imgH="152280" progId="Equation.3">
                <p:embed/>
              </p:oleObj>
            </a:graphicData>
          </a:graphic>
        </p:graphicFrame>
      </p:grpSp>
      <p:sp>
        <p:nvSpPr>
          <p:cNvPr id="5" name="TextBox 4"/>
          <p:cNvSpPr txBox="1"/>
          <p:nvPr/>
        </p:nvSpPr>
        <p:spPr>
          <a:xfrm>
            <a:off x="464024" y="1200997"/>
            <a:ext cx="1064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প্রমাণঃ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19363" y="1228289"/>
            <a:ext cx="8393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46152" y="1692316"/>
            <a:ext cx="1009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92323" y="2620365"/>
            <a:ext cx="4667533" cy="668740"/>
            <a:chOff x="1692323" y="2483885"/>
            <a:chExt cx="4667533" cy="668740"/>
          </a:xfrm>
        </p:grpSpPr>
        <p:sp>
          <p:nvSpPr>
            <p:cNvPr id="10" name="TextBox 9"/>
            <p:cNvSpPr txBox="1"/>
            <p:nvPr/>
          </p:nvSpPr>
          <p:spPr>
            <a:xfrm>
              <a:off x="1692323" y="2593068"/>
              <a:ext cx="333005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u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আদিবেগ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=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/>
          </p:nvGraphicFramePr>
          <p:xfrm>
            <a:off x="5067867" y="2483885"/>
            <a:ext cx="1291989" cy="668740"/>
          </p:xfrm>
          <a:graphic>
            <a:graphicData uri="http://schemas.openxmlformats.org/presentationml/2006/ole">
              <p:oleObj spid="_x0000_s25603" name="Equation" r:id="rId5" imgW="609480" imgH="393480" progId="Equation.3">
                <p:embed/>
              </p:oleObj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705969" y="3221108"/>
            <a:ext cx="4312527" cy="668338"/>
            <a:chOff x="1719617" y="3562296"/>
            <a:chExt cx="4312527" cy="668338"/>
          </a:xfrm>
        </p:grpSpPr>
        <p:sp>
          <p:nvSpPr>
            <p:cNvPr id="13" name="TextBox 12"/>
            <p:cNvSpPr txBox="1"/>
            <p:nvPr/>
          </p:nvSpPr>
          <p:spPr>
            <a:xfrm>
              <a:off x="1719617" y="3684888"/>
              <a:ext cx="2879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a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ত্বরণ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=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/>
          </p:nvGraphicFramePr>
          <p:xfrm>
            <a:off x="4577994" y="3562296"/>
            <a:ext cx="1454150" cy="668338"/>
          </p:xfrm>
          <a:graphic>
            <a:graphicData uri="http://schemas.openxmlformats.org/presentationml/2006/ole">
              <p:oleObj spid="_x0000_s25604" name="Equation" r:id="rId6" imgW="685800" imgH="393480" progId="Equation.3">
                <p:embed/>
              </p:oleObj>
            </a:graphicData>
          </a:graphic>
        </p:graphicFrame>
      </p:grpSp>
      <p:sp>
        <p:nvSpPr>
          <p:cNvPr id="15" name="TextBox 14"/>
          <p:cNvSpPr txBox="1"/>
          <p:nvPr/>
        </p:nvSpPr>
        <p:spPr>
          <a:xfrm>
            <a:off x="1705973" y="3944200"/>
            <a:ext cx="3207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t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= T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18364" y="5104252"/>
            <a:ext cx="1169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যাচ্ছে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উপরোক্ত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বামদিকের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পদটির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LT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-1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মাত্রাও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LT</a:t>
            </a:r>
            <a:r>
              <a:rPr lang="en-US" sz="2400" baseline="30000" dirty="0" smtClean="0">
                <a:latin typeface="NikoshBAN" pitchFamily="2" charset="0"/>
                <a:cs typeface="NikoshBAN" pitchFamily="2" charset="0"/>
              </a:rPr>
              <a:t>-1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8866" y="5609217"/>
            <a:ext cx="3193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সুতরাং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সিদ্ধ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57851" y="5650168"/>
            <a:ext cx="1678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প্রমাণিত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19618" y="1994829"/>
            <a:ext cx="4519678" cy="668740"/>
            <a:chOff x="1719618" y="1994829"/>
            <a:chExt cx="4519678" cy="668740"/>
          </a:xfrm>
        </p:grpSpPr>
        <p:sp>
          <p:nvSpPr>
            <p:cNvPr id="8" name="TextBox 7"/>
            <p:cNvSpPr txBox="1"/>
            <p:nvPr/>
          </p:nvSpPr>
          <p:spPr>
            <a:xfrm>
              <a:off x="1719618" y="2101750"/>
              <a:ext cx="405338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v 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শেষবেগ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,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=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1" name="Object 20"/>
            <p:cNvGraphicFramePr>
              <a:graphicFrameLocks noChangeAspect="1"/>
            </p:cNvGraphicFramePr>
            <p:nvPr/>
          </p:nvGraphicFramePr>
          <p:xfrm>
            <a:off x="4947307" y="1994829"/>
            <a:ext cx="1291989" cy="668740"/>
          </p:xfrm>
          <a:graphic>
            <a:graphicData uri="http://schemas.openxmlformats.org/presentationml/2006/ole">
              <p:oleObj spid="_x0000_s25605" name="Equation" r:id="rId7" imgW="609480" imgH="393480" progId="Equation.3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078163" y="4517394"/>
            <a:ext cx="5076973" cy="461665"/>
            <a:chOff x="1078163" y="4517394"/>
            <a:chExt cx="5076973" cy="461665"/>
          </a:xfrm>
        </p:grpSpPr>
        <p:sp>
          <p:nvSpPr>
            <p:cNvPr id="17" name="TextBox 16"/>
            <p:cNvSpPr txBox="1"/>
            <p:nvPr/>
          </p:nvSpPr>
          <p:spPr>
            <a:xfrm>
              <a:off x="1078163" y="4517394"/>
              <a:ext cx="301616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NikoshBAN" pitchFamily="2" charset="0"/>
                  <a:ea typeface="Arial Unicode MS"/>
                  <a:cs typeface="NikoshBAN" pitchFamily="2" charset="0"/>
                </a:rPr>
                <a:t>এবং</a:t>
              </a:r>
              <a:r>
                <a:rPr lang="en-US" sz="2400" dirty="0" smtClean="0">
                  <a:latin typeface="NikoshBAN" pitchFamily="2" charset="0"/>
                  <a:ea typeface="Arial Unicode MS"/>
                  <a:cs typeface="NikoshBAN" pitchFamily="2" charset="0"/>
                </a:rPr>
                <a:t> a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t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এর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মাত্রা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 smtClean="0">
                  <a:latin typeface="NikoshBAN" pitchFamily="2" charset="0"/>
                  <a:cs typeface="NikoshBAN" pitchFamily="2" charset="0"/>
                </a:rPr>
                <a:t>হলো</a:t>
              </a:r>
              <a:r>
                <a:rPr lang="en-US" sz="2400" dirty="0" smtClean="0">
                  <a:latin typeface="NikoshBAN" pitchFamily="2" charset="0"/>
                  <a:cs typeface="NikoshBAN" pitchFamily="2" charset="0"/>
                </a:rPr>
                <a:t> =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22" name="Object 21"/>
            <p:cNvGraphicFramePr>
              <a:graphicFrameLocks noChangeAspect="1"/>
            </p:cNvGraphicFramePr>
            <p:nvPr/>
          </p:nvGraphicFramePr>
          <p:xfrm>
            <a:off x="3936616" y="4519516"/>
            <a:ext cx="2218520" cy="380028"/>
          </p:xfrm>
          <a:graphic>
            <a:graphicData uri="http://schemas.openxmlformats.org/presentationml/2006/ole">
              <p:oleObj spid="_x0000_s25606" name="Equation" r:id="rId8" imgW="1015920" imgH="1904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18" grpId="0"/>
      <p:bldP spid="19" grpId="0"/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65280" y="1296536"/>
            <a:ext cx="8079475" cy="1378424"/>
          </a:xfrm>
          <a:prstGeom prst="cloud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1299" y="3507474"/>
            <a:ext cx="87521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পদার্থবিজ্ঞানের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ভাষা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0144" y="1057435"/>
            <a:ext cx="109318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বইয়ে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নিম্নোক্ত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অনুসরণ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63511" y="1760561"/>
            <a:ext cx="10904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১ 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মান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রেখে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45649" y="2265528"/>
            <a:ext cx="92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2629" y="2606723"/>
            <a:ext cx="11327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2.21 Kg  ,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47659" y="2593075"/>
            <a:ext cx="20881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7.3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ea typeface="Microsoft YaHei"/>
                <a:cs typeface="NikoshBAN" pitchFamily="2" charset="0"/>
              </a:rPr>
              <a:t>ⅹ10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ea typeface="Microsoft YaHei"/>
                <a:cs typeface="NikoshBAN" pitchFamily="2" charset="0"/>
              </a:rPr>
              <a:t>2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m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58594" y="2620370"/>
            <a:ext cx="87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22 K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0791" y="2606722"/>
            <a:ext cx="8734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20  %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5726329" y="2938593"/>
            <a:ext cx="2470246" cy="14013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6" idx="2"/>
          </p:cNvCxnSpPr>
          <p:nvPr/>
        </p:nvCxnSpPr>
        <p:spPr>
          <a:xfrm rot="10800000">
            <a:off x="2949011" y="3314610"/>
            <a:ext cx="2804618" cy="9980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 flipH="1" flipV="1">
            <a:off x="5476009" y="3175268"/>
            <a:ext cx="1401393" cy="90075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6200000" flipV="1">
            <a:off x="4718560" y="3304922"/>
            <a:ext cx="1455982" cy="6141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5083768" y="4425433"/>
            <a:ext cx="1343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014138" y="4626591"/>
            <a:ext cx="12419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ব্যাতিক্রম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05960" y="5152024"/>
            <a:ext cx="113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30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634510" y="5138376"/>
            <a:ext cx="113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40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,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395071" y="5152024"/>
            <a:ext cx="1132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90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//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114777" y="5790209"/>
            <a:ext cx="1489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রাখতে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9" grpId="0"/>
      <p:bldP spid="22" grpId="0"/>
      <p:bldP spid="25" grpId="0"/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7914" y="824268"/>
            <a:ext cx="9817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গুণনে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2756" y="1424769"/>
            <a:ext cx="2645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  N m,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5209" y="1997975"/>
            <a:ext cx="103005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গঠিত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লদ্ধ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ঋণাত্নক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সূচক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506" y="3007910"/>
            <a:ext cx="111994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৪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প্রতীকগুলো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যেহেতু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গাণিতিক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কিছুর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কাজেই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যতি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চিহ্ন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স্টপ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(.)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20055" y="2502943"/>
            <a:ext cx="57536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/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সেকেন্ড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m s </a:t>
            </a:r>
            <a:r>
              <a:rPr lang="en-US" sz="24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52054" y="3826775"/>
            <a:ext cx="31526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m ,  m.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2505" y="4318095"/>
            <a:ext cx="10961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৫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সোজা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অক্ষরে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রাশির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বাঁকা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556" y="4795766"/>
            <a:ext cx="449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মিটারের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m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সেকেন্ডের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34205" y="5205189"/>
            <a:ext cx="4490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ভরের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m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সরণের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i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2000" i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8" y="545911"/>
            <a:ext cx="71030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৬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64780" y="1050877"/>
            <a:ext cx="3616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m , s , mol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73704" y="1487603"/>
            <a:ext cx="77519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ব্যক্তির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01000" y="1965283"/>
            <a:ext cx="9225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নিউটনের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নিউটন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N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0999" y="2347418"/>
            <a:ext cx="83524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একাধিক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অক্ষরের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দ্বিতীয়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প্যাসকেলের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নামানুসারে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প্যাসকেল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Pa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4647" y="2961565"/>
            <a:ext cx="7506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/>
              <a:buChar char="Ø"/>
            </a:pP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পুরো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একক</a:t>
            </a:r>
            <a:r>
              <a:rPr lang="en-US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  <a:sym typeface="Wingdings"/>
              </a:rPr>
              <a:t>লিখতে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অবশ্যই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newton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pascal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9685" y="3493828"/>
            <a:ext cx="109518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৭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বিধায়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সংকেত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ফাঁক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ছাড়াই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01006" y="3971499"/>
            <a:ext cx="18560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km এ k,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16409" y="3971499"/>
            <a:ext cx="185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MW এ M,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63573" y="3971499"/>
            <a:ext cx="18560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GHz এ G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rot="10800000">
            <a:off x="2279180" y="4258104"/>
            <a:ext cx="4449166" cy="87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10800000">
            <a:off x="3944205" y="4244456"/>
            <a:ext cx="2770494" cy="87345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rot="16200000" flipV="1">
            <a:off x="5827598" y="4217162"/>
            <a:ext cx="914397" cy="8598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2114551" y="4286251"/>
            <a:ext cx="2087683" cy="958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4219575" y="4203512"/>
            <a:ext cx="1362357" cy="10447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16200000" flipV="1">
            <a:off x="3393035" y="4440784"/>
            <a:ext cx="1044764" cy="5702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767363" y="5279840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উপসর্গ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316514" y="5159801"/>
            <a:ext cx="8002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6" name="Group 45"/>
          <p:cNvGrpSpPr/>
          <p:nvPr/>
        </p:nvGrpSpPr>
        <p:grpSpPr>
          <a:xfrm>
            <a:off x="1309650" y="5677137"/>
            <a:ext cx="6468688" cy="373210"/>
            <a:chOff x="1309650" y="5677137"/>
            <a:chExt cx="6468688" cy="373210"/>
          </a:xfrm>
        </p:grpSpPr>
        <p:sp>
          <p:nvSpPr>
            <p:cNvPr id="43" name="TextBox 42"/>
            <p:cNvSpPr txBox="1"/>
            <p:nvPr/>
          </p:nvSpPr>
          <p:spPr>
            <a:xfrm>
              <a:off x="1309650" y="5681015"/>
              <a:ext cx="646868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/>
                <a:buChar char="Ø"/>
              </a:pP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একাধিক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উপসর্গ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অনুমোদিত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নয়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যেমন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–             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হবে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না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, </a:t>
              </a:r>
              <a:r>
                <a:rPr lang="en-US" dirty="0" err="1" smtClean="0">
                  <a:latin typeface="NikoshBAN" pitchFamily="2" charset="0"/>
                  <a:cs typeface="NikoshBAN" pitchFamily="2" charset="0"/>
                  <a:sym typeface="Wingdings"/>
                </a:rPr>
                <a:t>হবে</a:t>
              </a:r>
              <a:r>
                <a:rPr lang="en-US" dirty="0" smtClean="0">
                  <a:latin typeface="NikoshBAN" pitchFamily="2" charset="0"/>
                  <a:cs typeface="NikoshBAN" pitchFamily="2" charset="0"/>
                  <a:sym typeface="Wingdings"/>
                </a:rPr>
                <a:t>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graphicFrame>
          <p:nvGraphicFramePr>
            <p:cNvPr id="44" name="Object 43"/>
            <p:cNvGraphicFramePr>
              <a:graphicFrameLocks noChangeAspect="1"/>
            </p:cNvGraphicFramePr>
            <p:nvPr/>
          </p:nvGraphicFramePr>
          <p:xfrm>
            <a:off x="5028390" y="5677137"/>
            <a:ext cx="659904" cy="355538"/>
          </p:xfrm>
          <a:graphic>
            <a:graphicData uri="http://schemas.openxmlformats.org/presentationml/2006/ole">
              <p:oleObj spid="_x0000_s26626" name="Equation" r:id="rId4" imgW="330120" imgH="203040" progId="Equation.3">
                <p:embed/>
              </p:oleObj>
            </a:graphicData>
          </a:graphic>
        </p:graphicFrame>
        <p:graphicFrame>
          <p:nvGraphicFramePr>
            <p:cNvPr id="45" name="Object 44"/>
            <p:cNvGraphicFramePr>
              <a:graphicFrameLocks noChangeAspect="1"/>
            </p:cNvGraphicFramePr>
            <p:nvPr/>
          </p:nvGraphicFramePr>
          <p:xfrm>
            <a:off x="6705285" y="5688279"/>
            <a:ext cx="633681" cy="334550"/>
          </p:xfrm>
          <a:graphic>
            <a:graphicData uri="http://schemas.openxmlformats.org/presentationml/2006/ole">
              <p:oleObj spid="_x0000_s26627" name="Equation" r:id="rId5" imgW="253800" imgH="20304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34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798" y="545911"/>
            <a:ext cx="93712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৮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হাতের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হরফে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84839" y="1049460"/>
            <a:ext cx="1528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   </a:t>
            </a:r>
            <a:endParaRPr lang="en-US" sz="2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53487" y="1403232"/>
            <a:ext cx="86530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এক্সা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(E)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পেটা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(P)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(T)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গিগা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(G)     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মেগা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(M)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7175" y="2006583"/>
            <a:ext cx="920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৯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সংকেতগুলোর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কখনো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বহুবচন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6086" y="2462630"/>
            <a:ext cx="42609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25 kg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25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kgs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78" y="3039737"/>
            <a:ext cx="107250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১০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।   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24220" y="4386446"/>
            <a:ext cx="51040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4200 J kg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k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31898" y="5108766"/>
            <a:ext cx="63257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পরিহার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74838" y="5550228"/>
            <a:ext cx="60422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</a:p>
          <a:p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আপেক্ষিক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4200</a:t>
            </a: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J kg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k</a:t>
            </a:r>
            <a:r>
              <a:rPr lang="en-US" sz="2000" baseline="30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-1</a:t>
            </a:r>
            <a:r>
              <a:rPr lang="en-US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.     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267524" y="3944980"/>
            <a:ext cx="51523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  <a:sym typeface="Wingdings"/>
              </a:rPr>
              <a:t>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যৌগিক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লাইনে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উচিত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1"/>
      <p:bldP spid="5" grpId="0"/>
      <p:bldP spid="6" grpId="0"/>
      <p:bldP spid="7" grpId="0"/>
      <p:bldP spid="9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19023"/>
            <a:ext cx="10972800" cy="1143000"/>
          </a:xfrm>
        </p:spPr>
        <p:txBody>
          <a:bodyPr/>
          <a:lstStyle/>
          <a:p>
            <a:r>
              <a:rPr lang="bn-BD" sz="60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0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974" y="2668985"/>
            <a:ext cx="10972800" cy="1475504"/>
          </a:xfrm>
        </p:spPr>
        <p:txBody>
          <a:bodyPr/>
          <a:lstStyle/>
          <a:p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bn-BD" sz="6000" dirty="0" smtClean="0">
                <a:solidFill>
                  <a:schemeClr val="tx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কাকে বলে?</a:t>
            </a:r>
            <a:endParaRPr lang="en-US" sz="6000" dirty="0" smtClean="0">
              <a:solidFill>
                <a:schemeClr val="tx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0236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4005268"/>
            <a:ext cx="3742805" cy="25756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bn-BD" sz="8000" dirty="0" smtClean="0">
                <a:solidFill>
                  <a:srgbClr val="FF0000"/>
                </a:solidFill>
              </a:rPr>
              <a:t>বাড়ীর কাজ</a:t>
            </a:r>
            <a:endParaRPr lang="en-US" sz="80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5350" y="4191001"/>
            <a:ext cx="109537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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মাত্রা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সমীকরণের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সাহায্যে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প্রমাণ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কর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যে</a:t>
            </a:r>
            <a:r>
              <a:rPr lang="en-US" sz="5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  <a:sym typeface="Wingdings"/>
              </a:rPr>
              <a:t>,  </a:t>
            </a:r>
            <a:endParaRPr lang="en-US" sz="5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ages (51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1655" y="1780683"/>
            <a:ext cx="8891095" cy="2124568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3981450" y="5049658"/>
          <a:ext cx="3924301" cy="823101"/>
        </p:xfrm>
        <a:graphic>
          <a:graphicData uri="http://schemas.openxmlformats.org/presentationml/2006/ole">
            <p:oleObj spid="_x0000_s30723" name="Equation" r:id="rId5" imgW="609480" imgH="152280" progId="Equation.3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9748"/>
            <a:ext cx="11785600" cy="6565852"/>
          </a:xfrm>
          <a:prstGeom prst="rect">
            <a:avLst/>
          </a:prstGeom>
        </p:spPr>
      </p:pic>
      <p:sp>
        <p:nvSpPr>
          <p:cNvPr id="4" name="Donut 3"/>
          <p:cNvSpPr/>
          <p:nvPr/>
        </p:nvSpPr>
        <p:spPr>
          <a:xfrm>
            <a:off x="1238216" y="142852"/>
            <a:ext cx="9836184" cy="6715148"/>
          </a:xfrm>
          <a:prstGeom prst="donut">
            <a:avLst/>
          </a:prstGeom>
          <a:solidFill>
            <a:schemeClr val="tx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irclePour">
              <a:avLst/>
            </a:prstTxWarp>
          </a:bodyPr>
          <a:lstStyle/>
          <a:p>
            <a:pPr algn="ctr"/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##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মোগলটুলা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বিদ্যালয়ের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##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ডিজিটাল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9873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7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390650" y="495300"/>
            <a:ext cx="9486900" cy="5819064"/>
            <a:chOff x="381001" y="533400"/>
            <a:chExt cx="8382000" cy="4648200"/>
          </a:xfrm>
        </p:grpSpPr>
        <p:sp>
          <p:nvSpPr>
            <p:cNvPr id="5" name="AutoShape 4"/>
            <p:cNvSpPr>
              <a:spLocks noChangeArrowheads="1"/>
            </p:cNvSpPr>
            <p:nvPr/>
          </p:nvSpPr>
          <p:spPr bwMode="auto">
            <a:xfrm>
              <a:off x="2971801" y="990600"/>
              <a:ext cx="3810000" cy="1371600"/>
            </a:xfrm>
            <a:prstGeom prst="wedgeRoundRectCallout">
              <a:avLst>
                <a:gd name="adj1" fmla="val -43750"/>
                <a:gd name="adj2" fmla="val 70000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lIns="83162" tIns="41581" rIns="83162" bIns="41581"/>
            <a:lstStyle/>
            <a:p>
              <a:pPr algn="ctr"/>
              <a:endParaRPr lang="en-US" sz="900" dirty="0"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8000" b="1" dirty="0" err="1" smtClean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ধন্যবাদ</a:t>
              </a:r>
              <a:endParaRPr lang="en-US" sz="8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3200" b="1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5" descr="redroses86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1001" y="533400"/>
              <a:ext cx="2438399" cy="2453878"/>
            </a:xfrm>
            <a:prstGeom prst="rect">
              <a:avLst/>
            </a:prstGeom>
          </p:spPr>
        </p:pic>
        <p:pic>
          <p:nvPicPr>
            <p:cNvPr id="7" name="Picture 6" descr="0236.gif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379905" y="3048000"/>
              <a:ext cx="3306896" cy="2057400"/>
            </a:xfrm>
            <a:prstGeom prst="rect">
              <a:avLst/>
            </a:prstGeom>
          </p:spPr>
        </p:pic>
        <p:pic>
          <p:nvPicPr>
            <p:cNvPr id="8" name="Picture 2" descr="H:\newtons law\newtons law\rose-scraps-20.gif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66800" y="2590800"/>
              <a:ext cx="4127960" cy="2590800"/>
            </a:xfrm>
            <a:prstGeom prst="rect">
              <a:avLst/>
            </a:prstGeom>
            <a:noFill/>
          </p:spPr>
        </p:pic>
        <p:pic>
          <p:nvPicPr>
            <p:cNvPr id="9" name="Picture 3" descr="H:\newtons law\newtons law\rose-scraps-2.gif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7029450" y="685801"/>
              <a:ext cx="1733551" cy="2133600"/>
            </a:xfrm>
            <a:prstGeom prst="rect">
              <a:avLst/>
            </a:prstGeom>
            <a:noFill/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5" t="3597"/>
          <a:stretch/>
        </p:blipFill>
        <p:spPr>
          <a:xfrm rot="10800000">
            <a:off x="19048" y="1238250"/>
            <a:ext cx="1619252" cy="44386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745" t="3597"/>
          <a:stretch/>
        </p:blipFill>
        <p:spPr>
          <a:xfrm>
            <a:off x="10668000" y="990600"/>
            <a:ext cx="1524000" cy="426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>
            <a:off x="8572500" y="0"/>
            <a:ext cx="3619500" cy="68075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745" t="3597"/>
          <a:stretch/>
        </p:blipFill>
        <p:spPr>
          <a:xfrm rot="10800000">
            <a:off x="19050" y="12356"/>
            <a:ext cx="3619500" cy="6807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331" y="1992343"/>
            <a:ext cx="3206969" cy="30257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21" y="5438775"/>
            <a:ext cx="4747780" cy="1209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72051" y="2457450"/>
            <a:ext cx="4705350" cy="2952750"/>
          </a:xfrm>
          <a:prstGeom prst="rect">
            <a:avLst/>
          </a:prstGeom>
          <a:noFill/>
        </p:spPr>
        <p:txBody>
          <a:bodyPr wrap="none" rtlCol="0">
            <a:prstTxWarp prst="textWave2">
              <a:avLst/>
            </a:prstTxWarp>
            <a:spAutoFit/>
          </a:bodyPr>
          <a:lstStyle/>
          <a:p>
            <a:pPr algn="ctr"/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শাহজাহান</a:t>
            </a:r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আলী</a:t>
            </a:r>
            <a:endParaRPr lang="en-US" sz="6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সহ-প্রধান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spc="-150" dirty="0" smtClean="0">
                <a:latin typeface="NikoshBAN" pitchFamily="2" charset="0"/>
                <a:cs typeface="NikoshBAN" pitchFamily="2" charset="0"/>
              </a:rPr>
              <a:t>মোগলটুলা উচ্চ বিদ্যালয়</a:t>
            </a:r>
            <a:endParaRPr lang="en-US" sz="4000" spc="-15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০১৭৩৩-২৮৩৯৮৮</a:t>
            </a:r>
          </a:p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shahjahanxp</a:t>
            </a:r>
            <a:r>
              <a:rPr lang="en-US" sz="2800" dirty="0" smtClean="0">
                <a:latin typeface="MS PGothic" pitchFamily="34" charset="-128"/>
                <a:ea typeface="MS PGothic" pitchFamily="34" charset="-128"/>
                <a:cs typeface="NikoshBAN" pitchFamily="2" charset="0"/>
              </a:rPr>
              <a:t>85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@gmail.com</a:t>
            </a:r>
            <a:endParaRPr lang="en-US" sz="2800" dirty="0"/>
          </a:p>
        </p:txBody>
      </p:sp>
      <p:sp>
        <p:nvSpPr>
          <p:cNvPr id="7" name="Oval 6"/>
          <p:cNvSpPr/>
          <p:nvPr/>
        </p:nvSpPr>
        <p:spPr>
          <a:xfrm>
            <a:off x="2790497" y="611571"/>
            <a:ext cx="7173310" cy="1371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en-US" sz="6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367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Or 5"/>
          <p:cNvSpPr/>
          <p:nvPr/>
        </p:nvSpPr>
        <p:spPr>
          <a:xfrm>
            <a:off x="7267902" y="1851465"/>
            <a:ext cx="4343400" cy="4267200"/>
          </a:xfrm>
          <a:prstGeom prst="flowChartOr">
            <a:avLst/>
          </a:prstGeom>
          <a:blipFill>
            <a:blip r:embed="rId3"/>
            <a:tile tx="0" ty="0" sx="100000" sy="100000" flip="none" algn="tl"/>
          </a:blip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Or 6"/>
          <p:cNvSpPr/>
          <p:nvPr/>
        </p:nvSpPr>
        <p:spPr>
          <a:xfrm>
            <a:off x="7113319" y="1878237"/>
            <a:ext cx="4446497" cy="4191000"/>
          </a:xfrm>
          <a:prstGeom prst="flowChartOr">
            <a:avLst/>
          </a:prstGeom>
          <a:solidFill>
            <a:srgbClr val="FF0000"/>
          </a:solidFill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18" y="494270"/>
            <a:ext cx="2557849" cy="6104238"/>
          </a:xfrm>
          <a:prstGeom prst="rect">
            <a:avLst/>
          </a:prstGeom>
        </p:spPr>
      </p:pic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308870" y="2046621"/>
            <a:ext cx="5035026" cy="3760413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bn-BD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</a:p>
          <a:p>
            <a:pPr marL="0" indent="0" algn="ctr">
              <a:buNone/>
            </a:pP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প্রথম</a:t>
            </a:r>
            <a:endParaRPr lang="en-US" sz="4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 algn="ctr">
              <a:buNone/>
            </a:pPr>
            <a:r>
              <a:rPr lang="bn-BD" sz="4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ভৌত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রাশি</a:t>
            </a:r>
            <a:r>
              <a:rPr lang="en-US" sz="44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dirty="0" err="1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পরিমাপ</a:t>
            </a:r>
            <a:endParaRPr lang="bn-BD" sz="4800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66119" y="810704"/>
            <a:ext cx="4040660" cy="92333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AU" sz="5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957761" y="806844"/>
            <a:ext cx="3150973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86452" y="3208390"/>
            <a:ext cx="446512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 ।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বিজ্ঞান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ের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উদ্দেশ্য</a:t>
            </a:r>
            <a:r>
              <a:rPr lang="bn-BD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as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 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4592" y="2365234"/>
            <a:ext cx="10128739" cy="236988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..................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মাত্রা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বলতে 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প্রতীক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সংকেত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সম্পর্কে </a:t>
            </a: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ব্যাখ্যা করতে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06152" y="955043"/>
            <a:ext cx="2934976" cy="101566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44331" y="4981575"/>
            <a:ext cx="4747780" cy="1876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1571" y="2620404"/>
            <a:ext cx="10495128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কিলাইয়া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হাঁকাইয়া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ডাকাত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মারিলে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শান্তি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মিলিবে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741" y="3630338"/>
            <a:ext cx="1068619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কিলো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হেক্টো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ডেকা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মিটার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ডেসি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সেন্টি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955344" y="3152661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2743201" y="3193604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408228" y="3193604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5977720" y="3193604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Down Arrow 13"/>
          <p:cNvSpPr/>
          <p:nvPr/>
        </p:nvSpPr>
        <p:spPr>
          <a:xfrm>
            <a:off x="7383440" y="3179956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Down Arrow 14"/>
          <p:cNvSpPr/>
          <p:nvPr/>
        </p:nvSpPr>
        <p:spPr>
          <a:xfrm>
            <a:off x="8598091" y="3166308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Down Arrow 15"/>
          <p:cNvSpPr/>
          <p:nvPr/>
        </p:nvSpPr>
        <p:spPr>
          <a:xfrm>
            <a:off x="10276765" y="3166309"/>
            <a:ext cx="641445" cy="436728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47553" y="928042"/>
            <a:ext cx="767146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মাঝখানের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৭টি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45913" y="4203497"/>
            <a:ext cx="10781731" cy="687277"/>
            <a:chOff x="436729" y="4694825"/>
            <a:chExt cx="10781731" cy="687277"/>
          </a:xfrm>
        </p:grpSpPr>
        <p:sp>
          <p:nvSpPr>
            <p:cNvPr id="20" name="TextBox 19"/>
            <p:cNvSpPr txBox="1"/>
            <p:nvPr/>
          </p:nvSpPr>
          <p:spPr>
            <a:xfrm>
              <a:off x="436729" y="4708474"/>
              <a:ext cx="818865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3   </a:t>
              </a:r>
              <a:endParaRPr lang="en-US" sz="3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02007" y="4694825"/>
              <a:ext cx="818865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2   </a:t>
              </a:r>
              <a:endParaRPr lang="en-US" sz="3600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07977" y="4694825"/>
              <a:ext cx="818865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1   </a:t>
              </a:r>
              <a:endParaRPr lang="en-US" sz="3600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936781" y="4694825"/>
              <a:ext cx="491318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</a:t>
              </a:r>
              <a:r>
                <a:rPr lang="en-US" sz="3600" baseline="30000" dirty="0" smtClean="0"/>
                <a:t>   </a:t>
              </a:r>
              <a:endParaRPr lang="en-US" sz="36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301553" y="4708474"/>
              <a:ext cx="968990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-1   </a:t>
              </a:r>
              <a:endParaRPr lang="en-US" sz="3600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8584443" y="4722123"/>
              <a:ext cx="1009933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-2   </a:t>
              </a:r>
              <a:endParaRPr lang="en-US" sz="3600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0167583" y="4735771"/>
              <a:ext cx="105087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-3   </a:t>
              </a:r>
              <a:endParaRPr lang="en-US" sz="3600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910686" y="5008728"/>
            <a:ext cx="66737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6095" y="5732059"/>
            <a:ext cx="6974006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557" y="532250"/>
            <a:ext cx="70468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7236" y="3398286"/>
            <a:ext cx="9717206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এক্সা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গিগা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মেগা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01003" y="1692302"/>
            <a:ext cx="8925636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পেল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গগনে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মেঘ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310183" y="2552114"/>
            <a:ext cx="586853" cy="846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3166278" y="2524817"/>
            <a:ext cx="586853" cy="846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5281681" y="2552112"/>
            <a:ext cx="586853" cy="846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7356141" y="2524817"/>
            <a:ext cx="586853" cy="846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9567079" y="2538465"/>
            <a:ext cx="586853" cy="846161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969001" y="4107961"/>
            <a:ext cx="9676243" cy="687277"/>
            <a:chOff x="641449" y="4694825"/>
            <a:chExt cx="9676243" cy="687277"/>
          </a:xfrm>
        </p:grpSpPr>
        <p:sp>
          <p:nvSpPr>
            <p:cNvPr id="13" name="TextBox 12"/>
            <p:cNvSpPr txBox="1"/>
            <p:nvPr/>
          </p:nvSpPr>
          <p:spPr>
            <a:xfrm>
              <a:off x="641449" y="4708474"/>
              <a:ext cx="1023581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18   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538487" y="4694825"/>
              <a:ext cx="1282889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15   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749433" y="4694825"/>
              <a:ext cx="1146411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12   </a:t>
              </a:r>
              <a:endParaRPr lang="en-US" sz="36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919387" y="4722123"/>
              <a:ext cx="1132763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9   </a:t>
              </a:r>
              <a:endParaRPr lang="en-US" sz="36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66815" y="4735771"/>
              <a:ext cx="1050877" cy="646331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6   </a:t>
              </a:r>
              <a:endParaRPr lang="en-US" sz="3600" dirty="0"/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1910686" y="4817656"/>
            <a:ext cx="667375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97038" y="5622874"/>
            <a:ext cx="738344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8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5601" y="1705962"/>
            <a:ext cx="9908275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নানোর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পিকচার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আঁটে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527" y="3057094"/>
            <a:ext cx="10249475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মাইক্রো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ন্যানো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পিকো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ফেমটো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                  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অটো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269249" y="2388343"/>
            <a:ext cx="559558" cy="627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>
            <a:off x="3057106" y="2361048"/>
            <a:ext cx="559558" cy="627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5199804" y="2361048"/>
            <a:ext cx="559558" cy="627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>
            <a:off x="7451685" y="2292809"/>
            <a:ext cx="559558" cy="627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9990169" y="2361048"/>
            <a:ext cx="559558" cy="627797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464006"/>
            <a:ext cx="7813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৫টি 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উপসর্গ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কৌশল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037241" y="3643929"/>
            <a:ext cx="9908259" cy="687277"/>
            <a:chOff x="641449" y="4694825"/>
            <a:chExt cx="9908259" cy="687277"/>
          </a:xfrm>
        </p:grpSpPr>
        <p:sp>
          <p:nvSpPr>
            <p:cNvPr id="13" name="TextBox 12"/>
            <p:cNvSpPr txBox="1"/>
            <p:nvPr/>
          </p:nvSpPr>
          <p:spPr>
            <a:xfrm>
              <a:off x="641449" y="4708474"/>
              <a:ext cx="1023581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-6   </a:t>
              </a:r>
              <a:endParaRPr lang="en-US" sz="3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02007" y="4694825"/>
              <a:ext cx="1282889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-9   </a:t>
              </a:r>
              <a:endParaRPr lang="en-US" sz="36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490121" y="4694825"/>
              <a:ext cx="1146411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-12   </a:t>
              </a:r>
              <a:endParaRPr lang="en-US" sz="36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919387" y="4722123"/>
              <a:ext cx="1132763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-15   </a:t>
              </a:r>
              <a:endParaRPr lang="en-US" sz="3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498831" y="4735771"/>
              <a:ext cx="1050877" cy="646331"/>
            </a:xfrm>
            <a:prstGeom prst="rect">
              <a:avLst/>
            </a:prstGeom>
            <a:solidFill>
              <a:srgbClr val="FFC000"/>
            </a:solidFill>
          </p:spPr>
          <p:txBody>
            <a:bodyPr wrap="square" rtlCol="0">
              <a:spAutoFit/>
            </a:bodyPr>
            <a:lstStyle/>
            <a:p>
              <a:r>
                <a:rPr lang="en-US" sz="3600" dirty="0" smtClean="0"/>
                <a:t>10</a:t>
              </a:r>
              <a:r>
                <a:rPr lang="en-US" sz="3600" baseline="30000" dirty="0" smtClean="0"/>
                <a:t>-18   </a:t>
              </a:r>
              <a:endParaRPr lang="en-US" sz="36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910686" y="4626584"/>
            <a:ext cx="6673755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97038" y="5431802"/>
            <a:ext cx="7383440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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10</a:t>
            </a:r>
            <a:r>
              <a:rPr lang="en-US" sz="3200" baseline="30000" dirty="0" smtClean="0">
                <a:latin typeface="NikoshBAN" pitchFamily="2" charset="0"/>
                <a:cs typeface="NikoshBAN" pitchFamily="2" charset="0"/>
              </a:rPr>
              <a:t>3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উপগুণিতক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1696" y="1187355"/>
            <a:ext cx="101948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সংখ্যাকে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আকারে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নিয়মঃ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4176215" y="2006217"/>
          <a:ext cx="2538483" cy="609340"/>
        </p:xfrm>
        <a:graphic>
          <a:graphicData uri="http://schemas.openxmlformats.org/presentationml/2006/ole">
            <p:oleObj spid="_x0000_s1026" name="Equation" r:id="rId4" imgW="609480" imgH="17748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50877" y="2620371"/>
            <a:ext cx="1992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যেমন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 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51885" y="3179921"/>
            <a:ext cx="6905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52576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= 5.2576</a:t>
            </a:r>
            <a:r>
              <a:rPr lang="en-US" sz="3200" dirty="0" smtClean="0">
                <a:latin typeface="NikoshBAN" pitchFamily="2" charset="0"/>
                <a:ea typeface="Microsoft YaHei"/>
                <a:cs typeface="NikoshBAN" pitchFamily="2" charset="0"/>
              </a:rPr>
              <a:t>ⅹ10</a:t>
            </a:r>
            <a:r>
              <a:rPr lang="en-US" sz="3200" baseline="30000" dirty="0" smtClean="0">
                <a:latin typeface="NikoshBAN" pitchFamily="2" charset="0"/>
                <a:ea typeface="Microsoft YaHei"/>
                <a:cs typeface="NikoshBAN" pitchFamily="2" charset="0"/>
              </a:rPr>
              <a:t>-4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56099" y="4544698"/>
            <a:ext cx="7833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0.00125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বৈজ্ঞানিক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রূপ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= 1.25</a:t>
            </a:r>
            <a:r>
              <a:rPr lang="en-US" sz="3600" dirty="0" smtClean="0">
                <a:latin typeface="NikoshBAN" pitchFamily="2" charset="0"/>
                <a:ea typeface="Microsoft YaHei"/>
                <a:cs typeface="NikoshBAN" pitchFamily="2" charset="0"/>
              </a:rPr>
              <a:t>ⅹ10</a:t>
            </a:r>
            <a:r>
              <a:rPr lang="en-US" sz="3600" baseline="30000" dirty="0" smtClean="0">
                <a:latin typeface="NikoshBAN" pitchFamily="2" charset="0"/>
                <a:ea typeface="Microsoft YaHei"/>
                <a:cs typeface="NikoshBAN" pitchFamily="2" charset="0"/>
              </a:rPr>
              <a:t>3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24090" y="3821367"/>
            <a:ext cx="82978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ডানে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মাইনজ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51887" y="5390860"/>
            <a:ext cx="7110477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দশমিক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বামে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10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পাওয়ার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2669</TotalTime>
  <Words>1042</Words>
  <Application>Microsoft Office PowerPoint</Application>
  <PresentationFormat>Custom</PresentationFormat>
  <Paragraphs>187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Theme1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দলীয় কাজ </vt:lpstr>
      <vt:lpstr>বাড়ীর কাজ</vt:lpstr>
      <vt:lpstr>Slide 20</vt:lpstr>
    </vt:vector>
  </TitlesOfParts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3HVCN72</cp:lastModifiedBy>
  <cp:revision>308</cp:revision>
  <dcterms:created xsi:type="dcterms:W3CDTF">2015-11-06T06:05:46Z</dcterms:created>
  <dcterms:modified xsi:type="dcterms:W3CDTF">2017-10-13T17:04:05Z</dcterms:modified>
</cp:coreProperties>
</file>